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0" r:id="rId3"/>
    <p:sldId id="257" r:id="rId4"/>
    <p:sldId id="258" r:id="rId5"/>
    <p:sldId id="259" r:id="rId6"/>
    <p:sldId id="264" r:id="rId7"/>
    <p:sldId id="263" r:id="rId8"/>
    <p:sldId id="262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2E89B-ABAA-4E93-82F8-EA3C7BA0354C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AE8EE-FFDF-4CB1-AAF0-852629979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0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AE8EE-FFDF-4CB1-AAF0-852629979E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53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4B52DEC7-98A0-41DB-A87F-C1962594A908}" type="datetimeFigureOut">
              <a:rPr lang="en-US"/>
              <a:pPr>
                <a:defRPr/>
              </a:pPr>
              <a:t>5/15/2012</a:t>
            </a:fld>
            <a:endParaRPr lang="en-US" dirty="0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4E6B917-FA16-471B-A56E-9F0BC3C9F9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D19A9-49B4-4EDC-A7AF-FA64EFDCFCDC}" type="datetimeFigureOut">
              <a:rPr lang="en-US"/>
              <a:pPr>
                <a:defRPr/>
              </a:pPr>
              <a:t>5/15/2012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AA1F9-DCC1-4D2C-9872-BCBF8573A3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606F3-473E-4520-BF08-5488BA9ABA51}" type="datetimeFigureOut">
              <a:rPr lang="en-US"/>
              <a:pPr>
                <a:defRPr/>
              </a:pPr>
              <a:t>5/15/2012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0AFBC-8B8C-4278-BFCF-04915BA013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D1827-2054-47B9-A5C1-52941E39D1A5}" type="datetimeFigureOut">
              <a:rPr lang="en-US"/>
              <a:pPr>
                <a:defRPr/>
              </a:pPr>
              <a:t>5/15/2012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3ABFF-DAF6-4F9D-AC48-96E9D108B8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Isosceles Triangle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76286-156E-45B7-ACBA-3F9183E99A0B}" type="datetimeFigureOut">
              <a:rPr lang="en-US"/>
              <a:pPr>
                <a:defRPr/>
              </a:pPr>
              <a:t>5/15/2012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39B9D-B699-4673-84D6-8F82A45E6F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778B4-04E0-4545-A268-F94AAB3CEF60}" type="datetimeFigureOut">
              <a:rPr lang="en-US"/>
              <a:pPr>
                <a:defRPr/>
              </a:pPr>
              <a:t>5/15/2012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85D90-5ECC-4B45-B7A6-F162419BAF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1A2BF-872A-49B9-B87B-8B0D349BDBAC}" type="datetimeFigureOut">
              <a:rPr lang="en-US"/>
              <a:pPr>
                <a:defRPr/>
              </a:pPr>
              <a:t>5/15/2012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4BF44B7-D4C3-48D3-A9D8-73E9EAB409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61767-8793-4773-AE53-67FE6FDF16DB}" type="datetimeFigureOut">
              <a:rPr lang="en-US"/>
              <a:pPr>
                <a:defRPr/>
              </a:pPr>
              <a:t>5/15/2012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1A766-14EE-4DDE-AC2F-EC5CC988CD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25EB3-D4BB-416F-A0EE-88856849B17D}" type="datetimeFigureOut">
              <a:rPr lang="en-US"/>
              <a:pPr>
                <a:defRPr/>
              </a:pPr>
              <a:t>5/15/2012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D63EE-D0EB-4B01-A67A-AFE5B3A77C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6C826FD-BB10-47FC-91D9-ED3F43CD5AF1}" type="datetimeFigureOut">
              <a:rPr lang="en-US"/>
              <a:pPr>
                <a:defRPr/>
              </a:pPr>
              <a:t>5/15/2012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3DFBBF3-A6B6-48D9-9946-F46CEA1FE5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9102D69-97EC-4215-87A9-98EE6DB7D4B7}" type="datetimeFigureOut">
              <a:rPr lang="en-US"/>
              <a:pPr>
                <a:defRPr/>
              </a:pPr>
              <a:t>5/15/2012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31AD2C34-F035-4F64-9EBF-0086430127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4B837A-B4A8-4C6A-9EFD-F38829C48AC5}" type="datetimeFigureOut">
              <a:rPr lang="en-US"/>
              <a:pPr>
                <a:defRPr/>
              </a:pPr>
              <a:t>5/15/2012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7A9B82C-B21F-4F39-9F99-936B3EA7AB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69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marL="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Concepts Citizens Should Know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By: Akea Payton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0"/>
            <a:ext cx="6248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4741243"/>
              </p:ext>
            </p:extLst>
          </p:nvPr>
        </p:nvGraphicFramePr>
        <p:xfrm>
          <a:off x="533400" y="23033"/>
          <a:ext cx="8305800" cy="6619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819400"/>
              </a:tblGrid>
              <a:tr h="5002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Issues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Liberal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Conservative</a:t>
                      </a:r>
                      <a:endParaRPr lang="en-US" dirty="0"/>
                    </a:p>
                  </a:txBody>
                  <a:tcPr/>
                </a:tc>
              </a:tr>
              <a:tr h="437074">
                <a:tc>
                  <a:txBody>
                    <a:bodyPr/>
                    <a:lstStyle/>
                    <a:p>
                      <a:r>
                        <a:rPr lang="en-US" dirty="0" smtClean="0"/>
                        <a:t>Abortion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the</a:t>
                      </a:r>
                      <a:r>
                        <a:rPr lang="en-US" sz="1100" baseline="0" dirty="0" smtClean="0"/>
                        <a:t> government should provide funded abortion for women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Abortion</a:t>
                      </a:r>
                      <a:r>
                        <a:rPr lang="en-US" sz="1100" baseline="0" dirty="0" smtClean="0"/>
                        <a:t> is the murder of a human being.</a:t>
                      </a:r>
                      <a:endParaRPr lang="en-US" sz="1100" dirty="0"/>
                    </a:p>
                  </a:txBody>
                  <a:tcPr/>
                </a:tc>
              </a:tr>
              <a:tr h="699318">
                <a:tc>
                  <a:txBody>
                    <a:bodyPr/>
                    <a:lstStyle/>
                    <a:p>
                      <a:r>
                        <a:rPr lang="en-US" dirty="0" smtClean="0"/>
                        <a:t>Death Penalty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Imprisonment</a:t>
                      </a:r>
                      <a:r>
                        <a:rPr lang="en-US" sz="1200" baseline="0" dirty="0" smtClean="0"/>
                        <a:t> is the appropriate punishment for murder.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Executing a murderer</a:t>
                      </a:r>
                      <a:r>
                        <a:rPr lang="en-US" sz="1200" baseline="0" dirty="0" smtClean="0"/>
                        <a:t> is the appropriate punishment for taking a life.</a:t>
                      </a:r>
                      <a:endParaRPr lang="en-US" sz="1200" dirty="0"/>
                    </a:p>
                  </a:txBody>
                  <a:tcPr/>
                </a:tc>
              </a:tr>
              <a:tr h="611903">
                <a:tc>
                  <a:txBody>
                    <a:bodyPr/>
                    <a:lstStyle/>
                    <a:p>
                      <a:r>
                        <a:rPr lang="en-US" dirty="0" smtClean="0"/>
                        <a:t>Economy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Government regulation</a:t>
                      </a:r>
                      <a:r>
                        <a:rPr lang="en-US" sz="1100" baseline="0" dirty="0" smtClean="0"/>
                        <a:t> in all areas of the economy is needed.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Free market produce more economic growth,</a:t>
                      </a:r>
                      <a:r>
                        <a:rPr lang="en-US" sz="1100" baseline="0" dirty="0" smtClean="0"/>
                        <a:t> more jobs and higher standard of living.</a:t>
                      </a:r>
                      <a:endParaRPr lang="en-US" sz="1100" dirty="0"/>
                    </a:p>
                  </a:txBody>
                  <a:tcPr/>
                </a:tc>
              </a:tr>
              <a:tr h="9615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Education &amp; School</a:t>
                      </a:r>
                      <a:r>
                        <a:rPr lang="en-US" baseline="0" dirty="0" smtClean="0"/>
                        <a:t> Vouchers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Vouchers take</a:t>
                      </a:r>
                      <a:r>
                        <a:rPr lang="en-US" sz="1100" baseline="0" dirty="0" smtClean="0"/>
                        <a:t> away money from public schools. Government should include additional funds, raising teachers salaries and reduce class sizes.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Vouchers create competition</a:t>
                      </a:r>
                      <a:r>
                        <a:rPr lang="en-US" sz="1100" baseline="0" dirty="0" smtClean="0"/>
                        <a:t> which encourage schools to improve performances. Vouchers gibe parents the right to choose a good school for their children.</a:t>
                      </a:r>
                      <a:endParaRPr lang="en-US" sz="1100" dirty="0"/>
                    </a:p>
                  </a:txBody>
                  <a:tcPr/>
                </a:tc>
              </a:tr>
              <a:tr h="611903">
                <a:tc>
                  <a:txBody>
                    <a:bodyPr/>
                    <a:lstStyle/>
                    <a:p>
                      <a:r>
                        <a:rPr lang="en-US" dirty="0" smtClean="0"/>
                        <a:t>Energy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The government must produce a plan</a:t>
                      </a:r>
                      <a:r>
                        <a:rPr lang="en-US" sz="1100" baseline="0" dirty="0" smtClean="0"/>
                        <a:t> for all energy resources.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Increased</a:t>
                      </a:r>
                      <a:r>
                        <a:rPr lang="en-US" sz="1100" baseline="0" dirty="0" smtClean="0"/>
                        <a:t> domestic production creates lower prices and less dependence.</a:t>
                      </a:r>
                      <a:endParaRPr lang="en-US" sz="1100" dirty="0"/>
                    </a:p>
                  </a:txBody>
                  <a:tcPr/>
                </a:tc>
              </a:tr>
              <a:tr h="1136392">
                <a:tc>
                  <a:txBody>
                    <a:bodyPr/>
                    <a:lstStyle/>
                    <a:p>
                      <a:r>
                        <a:rPr lang="en-US" dirty="0" smtClean="0"/>
                        <a:t>Health Care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Every American has the right to affordable health care. The government</a:t>
                      </a:r>
                      <a:r>
                        <a:rPr lang="en-US" sz="1100" baseline="0" dirty="0" smtClean="0"/>
                        <a:t> should provide equal health care benefits for all.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All Americans has access to health care. Uninsured individuals</a:t>
                      </a:r>
                      <a:r>
                        <a:rPr lang="en-US" sz="1100" baseline="0" dirty="0" smtClean="0"/>
                        <a:t> problems should be addressed within the free market </a:t>
                      </a:r>
                      <a:r>
                        <a:rPr lang="en-US" sz="1100" dirty="0" smtClean="0"/>
                        <a:t> healthcare system-</a:t>
                      </a:r>
                      <a:r>
                        <a:rPr lang="en-US" sz="1100" baseline="0" dirty="0" smtClean="0"/>
                        <a:t> the government should not control health care.</a:t>
                      </a:r>
                      <a:endParaRPr lang="en-US" sz="1100" dirty="0"/>
                    </a:p>
                  </a:txBody>
                  <a:tcPr/>
                </a:tc>
              </a:tr>
              <a:tr h="437074">
                <a:tc>
                  <a:txBody>
                    <a:bodyPr/>
                    <a:lstStyle/>
                    <a:p>
                      <a:r>
                        <a:rPr lang="en-US" dirty="0" smtClean="0"/>
                        <a:t>Private</a:t>
                      </a:r>
                      <a:r>
                        <a:rPr lang="en-US" baseline="0" dirty="0" smtClean="0"/>
                        <a:t> Property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Government has the right to use eminent domain.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Respect ownership and private</a:t>
                      </a:r>
                      <a:r>
                        <a:rPr lang="en-US" sz="1100" baseline="0" dirty="0" smtClean="0"/>
                        <a:t> property rights.</a:t>
                      </a:r>
                      <a:endParaRPr lang="en-US" sz="1100" dirty="0"/>
                    </a:p>
                  </a:txBody>
                  <a:tcPr/>
                </a:tc>
              </a:tr>
              <a:tr h="611903">
                <a:tc>
                  <a:txBody>
                    <a:bodyPr/>
                    <a:lstStyle/>
                    <a:p>
                      <a:r>
                        <a:rPr lang="en-US" dirty="0" smtClean="0"/>
                        <a:t>Taxes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Higher taxes larger government. Taxes enable the government  to provide welfare and</a:t>
                      </a:r>
                      <a:r>
                        <a:rPr lang="en-US" sz="1100" baseline="0" dirty="0" smtClean="0"/>
                        <a:t> create jobs.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Lower taxes and smaller government with limited powers</a:t>
                      </a:r>
                      <a:r>
                        <a:rPr lang="en-US" sz="1100" baseline="0" dirty="0" smtClean="0"/>
                        <a:t> will improve the standard of living.</a:t>
                      </a:r>
                      <a:endParaRPr lang="en-US" sz="1100" dirty="0"/>
                    </a:p>
                  </a:txBody>
                  <a:tcPr/>
                </a:tc>
              </a:tr>
              <a:tr h="611903">
                <a:tc>
                  <a:txBody>
                    <a:bodyPr/>
                    <a:lstStyle/>
                    <a:p>
                      <a:r>
                        <a:rPr lang="en-US" dirty="0" smtClean="0"/>
                        <a:t>Welfare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Welfare is a device to protect the poor and provide their needs.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Oppose long-term welfare. Provide</a:t>
                      </a:r>
                      <a:r>
                        <a:rPr lang="en-US" sz="1100" baseline="0" dirty="0" smtClean="0"/>
                        <a:t> to make opportunities to those in need.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22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The Bill of Rights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Char char="Ø"/>
            </a:pPr>
            <a:r>
              <a:rPr lang="en-US" sz="2000" smtClean="0"/>
              <a:t>It defines the Rights and Freedom of Americans</a:t>
            </a:r>
          </a:p>
          <a:p>
            <a:pPr algn="ctr" eaLnBrk="1" hangingPunct="1">
              <a:buFont typeface="Wingdings" pitchFamily="2" charset="2"/>
              <a:buChar char="Ø"/>
            </a:pPr>
            <a:r>
              <a:rPr lang="en-US" sz="2000" smtClean="0"/>
              <a:t>Created to protects Americans Rights and Freedoms</a:t>
            </a:r>
          </a:p>
          <a:p>
            <a:pPr algn="ctr" eaLnBrk="1" hangingPunct="1">
              <a:buFont typeface="Wingdings" pitchFamily="2" charset="2"/>
              <a:buChar char="Ø"/>
            </a:pPr>
            <a:r>
              <a:rPr lang="en-US" sz="2000" smtClean="0"/>
              <a:t>“The Bill of Rights was added to the Constitution because the people believed that the rights was too important to not be noticed.</a:t>
            </a:r>
          </a:p>
          <a:p>
            <a:pPr algn="ctr" eaLnBrk="1" hangingPunct="1">
              <a:buFont typeface="Wingdings" pitchFamily="2" charset="2"/>
              <a:buChar char="Ø"/>
            </a:pPr>
            <a:r>
              <a:rPr lang="en-US" sz="2000" smtClean="0"/>
              <a:t>Bill of Rights became a model used around the world to protect human freedom and rights.</a:t>
            </a:r>
          </a:p>
          <a:p>
            <a:pPr algn="ctr" eaLnBrk="1" hangingPunct="1">
              <a:buFont typeface="Wingdings" pitchFamily="2" charset="2"/>
              <a:buChar char="Ø"/>
            </a:pPr>
            <a:endParaRPr lang="en-US" sz="200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267200"/>
            <a:ext cx="44196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Freedom of Speech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000" dirty="0" smtClean="0"/>
              <a:t>“Congress shall make no laws…abridging limiting) the freedom of speech” (this statement protects the right to express ideas and opinions openly)</a:t>
            </a:r>
          </a:p>
          <a:p>
            <a:pPr algn="ctr" eaLnBrk="1" hangingPunct="1"/>
            <a:r>
              <a:rPr lang="en-US" sz="2000" dirty="0" smtClean="0"/>
              <a:t>Free Speech allows us to criticize our government and government officials.</a:t>
            </a:r>
          </a:p>
          <a:p>
            <a:pPr algn="ctr" eaLnBrk="1" hangingPunct="1"/>
            <a:endParaRPr lang="en-US" sz="2000" dirty="0" smtClean="0"/>
          </a:p>
          <a:p>
            <a:pPr algn="ctr" eaLnBrk="1" hangingPunct="1">
              <a:buFont typeface="Wingdings 2" pitchFamily="18" charset="2"/>
              <a:buNone/>
            </a:pPr>
            <a:endParaRPr lang="en-US" sz="2000" dirty="0" smtClean="0"/>
          </a:p>
          <a:p>
            <a:pPr algn="ctr" eaLnBrk="1" hangingPunct="1">
              <a:buFont typeface="Wingdings 2" pitchFamily="18" charset="2"/>
              <a:buNone/>
            </a:pPr>
            <a:endParaRPr lang="en-US" sz="2000" dirty="0" smtClean="0"/>
          </a:p>
          <a:p>
            <a:pPr algn="ctr" eaLnBrk="1" hangingPunct="1"/>
            <a:endParaRPr lang="en-US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3657600"/>
            <a:ext cx="47625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Right to Vote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 marL="448056" indent="-384048" algn="ctr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/>
              <a:t>The Voting Rights Act protects every American against racial discrimination in voting. </a:t>
            </a:r>
          </a:p>
          <a:p>
            <a:pPr marL="448056" indent="-384048" algn="ctr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 smtClean="0"/>
              <a:t>Over the years Six Constitutional Amendments expanded voting rights for Americans. African Americans, Women, and Young Citizen.</a:t>
            </a:r>
          </a:p>
          <a:p>
            <a:pPr marL="448056" indent="-384048" algn="ctr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 smtClean="0"/>
              <a:t>Four Federal laws enforced by the U.S. Department of Justice ensure that </a:t>
            </a:r>
            <a:r>
              <a:rPr lang="en-US" sz="2000" u="sng" dirty="0" smtClean="0"/>
              <a:t>ALL </a:t>
            </a:r>
            <a:r>
              <a:rPr lang="en-US" sz="2000" dirty="0" smtClean="0"/>
              <a:t>Americans are allowed to register and vote.</a:t>
            </a:r>
          </a:p>
          <a:p>
            <a:pPr marL="64008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/>
              <a:t>Men: state allowed them to vote regardless of property ownership.</a:t>
            </a:r>
          </a:p>
          <a:p>
            <a:pPr marL="64008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/>
              <a:t>Young Americans: Citizens 18 years or older can vote in federal, state, and local elections.</a:t>
            </a:r>
          </a:p>
          <a:p>
            <a:pPr marL="64008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/>
              <a:t>African Americans: Fifteenth Amendment provided voting rights for them. “Color or Race cannot be denied to vote”</a:t>
            </a:r>
          </a:p>
          <a:p>
            <a:pPr marL="64008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Freedom of Religion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algn="ctr" eaLnBrk="1" hangingPunct="1"/>
            <a:r>
              <a:rPr lang="en-US" sz="2000" dirty="0" smtClean="0"/>
              <a:t>“Congress shall make no law… respecting an established of Religion”</a:t>
            </a:r>
          </a:p>
          <a:p>
            <a:pPr algn="ctr" eaLnBrk="1" hangingPunct="1"/>
            <a:r>
              <a:rPr lang="en-US" sz="2000" dirty="0" smtClean="0"/>
              <a:t>The First Amendment prevented the government from establishing an official religion or from limiting the freedom of Religion</a:t>
            </a:r>
          </a:p>
          <a:p>
            <a:pPr algn="ctr" eaLnBrk="1" hangingPunct="1"/>
            <a:r>
              <a:rPr lang="en-US" sz="2000" dirty="0" smtClean="0"/>
              <a:t>U.S Supreme Court interpreted and required a Separation of Churches and States. Clearly divided between government and religions)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17493"/>
            <a:ext cx="3962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</a:rPr>
              <a:t>Federalism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/>
            <a:r>
              <a:rPr lang="en-US" sz="2000" dirty="0" smtClean="0"/>
              <a:t>Federalism: Balance of power between state and federal government.</a:t>
            </a:r>
          </a:p>
          <a:p>
            <a:pPr algn="ctr"/>
            <a:r>
              <a:rPr lang="en-US" sz="2000" dirty="0" smtClean="0"/>
              <a:t>Federalism is a System of government a written constitution which divides power between governments.</a:t>
            </a:r>
          </a:p>
          <a:p>
            <a:pPr algn="ctr">
              <a:buFontTx/>
              <a:buChar char="•"/>
            </a:pPr>
            <a:r>
              <a:rPr lang="en-US" sz="2000" dirty="0" smtClean="0"/>
              <a:t>Expressed by the United States Constitution.</a:t>
            </a:r>
          </a:p>
          <a:p>
            <a:pPr algn="ctr"/>
            <a:r>
              <a:rPr lang="en-US" sz="2000" dirty="0" smtClean="0"/>
              <a:t>Delegate Powers: Federal Government</a:t>
            </a:r>
          </a:p>
          <a:p>
            <a:pPr algn="ctr"/>
            <a:r>
              <a:rPr lang="en-US" sz="2000" dirty="0" smtClean="0"/>
              <a:t>Reserved Powers: State Government </a:t>
            </a:r>
          </a:p>
          <a:p>
            <a:pPr algn="ctr">
              <a:buFont typeface="Wingdings" pitchFamily="2" charset="2"/>
              <a:buChar char="q"/>
            </a:pPr>
            <a:endParaRPr lang="en-US" sz="2000" dirty="0" smtClean="0"/>
          </a:p>
          <a:p>
            <a:pPr algn="ctr">
              <a:buFontTx/>
              <a:buChar char="•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</a:rPr>
              <a:t>Separation of Powers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>
          <a:xfrm>
            <a:off x="503830" y="1600200"/>
            <a:ext cx="8229600" cy="4572000"/>
          </a:xfrm>
        </p:spPr>
        <p:txBody>
          <a:bodyPr/>
          <a:lstStyle/>
          <a:p>
            <a:pPr algn="ctr"/>
            <a:r>
              <a:rPr lang="en-US" sz="1800" dirty="0" smtClean="0"/>
              <a:t>The division of government responsibilities to prevent another branch from over powering another. </a:t>
            </a:r>
          </a:p>
          <a:p>
            <a:pPr algn="ctr"/>
            <a:r>
              <a:rPr lang="en-US" sz="1800" dirty="0" smtClean="0"/>
              <a:t>Baron de Montesquieu</a:t>
            </a:r>
            <a:r>
              <a:rPr lang="en-US" sz="2800" dirty="0" smtClean="0"/>
              <a:t> </a:t>
            </a:r>
            <a:r>
              <a:rPr lang="en-US" sz="1800" dirty="0" smtClean="0"/>
              <a:t>separated the Branches</a:t>
            </a:r>
          </a:p>
          <a:p>
            <a:pPr algn="ctr">
              <a:buFontTx/>
              <a:buChar char="•"/>
            </a:pPr>
            <a:r>
              <a:rPr lang="en-US" sz="1800" dirty="0" smtClean="0"/>
              <a:t>Legislative Branch- Writes Law (President)</a:t>
            </a:r>
          </a:p>
          <a:p>
            <a:pPr algn="ctr">
              <a:buFontTx/>
              <a:buChar char="•"/>
            </a:pPr>
            <a:r>
              <a:rPr lang="en-US" sz="1800" dirty="0" smtClean="0"/>
              <a:t>Executive Branch- Enforces Laws (Senate and House of Representatives)</a:t>
            </a:r>
          </a:p>
          <a:p>
            <a:pPr algn="ctr">
              <a:buFontTx/>
              <a:buChar char="•"/>
            </a:pPr>
            <a:r>
              <a:rPr lang="en-US" sz="1800" dirty="0" smtClean="0"/>
              <a:t>Judicial Branch- Judge Laws and interpret constitution ( Supreme Court and Lower Courts)</a:t>
            </a:r>
          </a:p>
          <a:p>
            <a:pPr algn="ctr">
              <a:buFontTx/>
              <a:buChar char="•"/>
            </a:pPr>
            <a:endParaRPr lang="en-US" sz="2000" dirty="0" smtClean="0"/>
          </a:p>
          <a:p>
            <a:pPr algn="ctr">
              <a:buFontTx/>
              <a:buChar char="•"/>
            </a:pPr>
            <a:endParaRPr lang="en-US" sz="20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294068"/>
            <a:ext cx="5715000" cy="2563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</a:rPr>
              <a:t>Checks and Balances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/>
            <a:r>
              <a:rPr lang="en-US" sz="2000" dirty="0" smtClean="0"/>
              <a:t>Each three branches of the government limit the powers of the others, no one branch can become too powerful.</a:t>
            </a:r>
          </a:p>
          <a:p>
            <a:pPr algn="ctr" eaLnBrk="1" hangingPunct="1"/>
            <a:r>
              <a:rPr lang="en-US" sz="2000" dirty="0" smtClean="0"/>
              <a:t>Make sure the powers are balanced among each Branch.</a:t>
            </a:r>
          </a:p>
          <a:p>
            <a:pPr algn="ctr" eaLnBrk="1" hangingPunct="1">
              <a:buFontTx/>
              <a:buChar char="•"/>
            </a:pPr>
            <a:r>
              <a:rPr lang="en-US" sz="2000" dirty="0" smtClean="0"/>
              <a:t>The branches check and balances each other so that no other branch become more powerful.</a:t>
            </a:r>
          </a:p>
          <a:p>
            <a:pPr algn="ctr" eaLnBrk="1" hangingPunct="1">
              <a:buFontTx/>
              <a:buChar char="•"/>
            </a:pPr>
            <a:r>
              <a:rPr lang="en-US" sz="2000" dirty="0" smtClean="0"/>
              <a:t>Each branch can cancel the action of another branch.</a:t>
            </a:r>
          </a:p>
          <a:p>
            <a:pPr algn="ctr" eaLnBrk="1" hangingPunct="1">
              <a:buFontTx/>
              <a:buChar char="•"/>
            </a:pPr>
            <a:endParaRPr lang="en-US" sz="2000" dirty="0" smtClean="0"/>
          </a:p>
          <a:p>
            <a:pPr algn="ctr" eaLnBrk="1" hangingPunct="1">
              <a:buFontTx/>
              <a:buChar char="•"/>
            </a:pPr>
            <a:endParaRPr lang="en-US" sz="2000" dirty="0" smtClean="0"/>
          </a:p>
          <a:p>
            <a:pPr algn="ctr" eaLnBrk="1" hangingPunct="1">
              <a:buFontTx/>
              <a:buChar char="•"/>
            </a:pPr>
            <a:endParaRPr lang="en-US" sz="20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33340"/>
            <a:ext cx="50292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</a:rPr>
              <a:t>Liberal and Conservative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524000"/>
            <a:ext cx="8229600" cy="4168775"/>
          </a:xfrm>
        </p:spPr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en-US" sz="2000" dirty="0" smtClean="0"/>
              <a:t>Liberal believes in government actions to achieve equal opportunity</a:t>
            </a:r>
          </a:p>
          <a:p>
            <a:pPr algn="ctr">
              <a:buFont typeface="Wingdings" pitchFamily="2" charset="2"/>
              <a:buChar char="Ø"/>
            </a:pPr>
            <a:r>
              <a:rPr lang="en-US" sz="2000" dirty="0" smtClean="0"/>
              <a:t>Conservative believes in personal responsibilities, limited government  and individuals liberty.</a:t>
            </a:r>
          </a:p>
          <a:p>
            <a:pPr algn="ctr">
              <a:buFont typeface="Wingdings" pitchFamily="2" charset="2"/>
              <a:buChar char="Ø"/>
            </a:pPr>
            <a:r>
              <a:rPr lang="en-US" sz="2000" dirty="0" smtClean="0"/>
              <a:t>Liberal= Lots of Government in Economy</a:t>
            </a:r>
          </a:p>
          <a:p>
            <a:pPr algn="ctr">
              <a:buFont typeface="Wingdings" pitchFamily="2" charset="2"/>
              <a:buChar char="Ø"/>
            </a:pPr>
            <a:r>
              <a:rPr lang="en-US" sz="2000" dirty="0" smtClean="0"/>
              <a:t>Conservative= No Government in Economy </a:t>
            </a:r>
          </a:p>
          <a:p>
            <a:pPr algn="ctr">
              <a:buFont typeface="Wingdings" pitchFamily="2" charset="2"/>
              <a:buChar char="Ø"/>
            </a:pPr>
            <a:r>
              <a:rPr lang="en-US" sz="2000" dirty="0" smtClean="0"/>
              <a:t>Liberal ; government protect, help, take care of people</a:t>
            </a:r>
          </a:p>
          <a:p>
            <a:pPr algn="ctr">
              <a:buFont typeface="Wingdings" pitchFamily="2" charset="2"/>
              <a:buChar char="Ø"/>
            </a:pPr>
            <a:r>
              <a:rPr lang="en-US" sz="2000" dirty="0" smtClean="0"/>
              <a:t>Conservative; government provide opportunity, the people take care of themselves.</a:t>
            </a:r>
          </a:p>
          <a:p>
            <a:pPr algn="ctr">
              <a:buFont typeface="Wingdings" pitchFamily="2" charset="2"/>
              <a:buChar char="Ø"/>
            </a:pPr>
            <a:r>
              <a:rPr lang="en-US" sz="2000" dirty="0" smtClean="0"/>
              <a:t>Liberal; High Spending, High Taxes</a:t>
            </a:r>
          </a:p>
          <a:p>
            <a:pPr algn="ctr">
              <a:buFont typeface="Wingdings" pitchFamily="2" charset="2"/>
              <a:buChar char="Ø"/>
            </a:pPr>
            <a:r>
              <a:rPr lang="en-US" sz="2000" dirty="0" smtClean="0"/>
              <a:t>Conservative; Less Spending, Less taxes</a:t>
            </a:r>
          </a:p>
          <a:p>
            <a:pPr algn="ctr">
              <a:buFont typeface="Wingdings" pitchFamily="2" charset="2"/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333</TotalTime>
  <Words>780</Words>
  <Application>Microsoft Office PowerPoint</Application>
  <PresentationFormat>On-screen Show (4:3)</PresentationFormat>
  <Paragraphs>81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Verve</vt:lpstr>
      <vt:lpstr>Concepts Citizens Should Know</vt:lpstr>
      <vt:lpstr>The Bill of Rights</vt:lpstr>
      <vt:lpstr>Freedom of Speech</vt:lpstr>
      <vt:lpstr>Right to Vote</vt:lpstr>
      <vt:lpstr>Freedom of Religion</vt:lpstr>
      <vt:lpstr>Federalism</vt:lpstr>
      <vt:lpstr>Separation of Powers</vt:lpstr>
      <vt:lpstr>Checks and Balances</vt:lpstr>
      <vt:lpstr>Liberal and Conservative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 1</dc:creator>
  <cp:lastModifiedBy>Student 1</cp:lastModifiedBy>
  <cp:revision>30</cp:revision>
  <dcterms:created xsi:type="dcterms:W3CDTF">2012-05-09T12:06:55Z</dcterms:created>
  <dcterms:modified xsi:type="dcterms:W3CDTF">2012-05-15T13:14:50Z</dcterms:modified>
</cp:coreProperties>
</file>